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650239" y="390596"/>
            <a:ext cx="11704322" cy="1625601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cap="none" sz="6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5" name="Shape 165"/>
          <p:cNvSpPr/>
          <p:nvPr>
            <p:ph type="body" idx="1"/>
          </p:nvPr>
        </p:nvSpPr>
        <p:spPr>
          <a:xfrm>
            <a:off x="650239" y="2275839"/>
            <a:ext cx="11704322" cy="6436927"/>
          </a:xfrm>
          <a:prstGeom prst="rect">
            <a:avLst/>
          </a:prstGeom>
        </p:spPr>
        <p:txBody>
          <a:bodyPr lIns="65023" tIns="65023" rIns="65023" bIns="65023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5" indent="-449035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20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hape 166"/>
          <p:cNvSpPr/>
          <p:nvPr>
            <p:ph type="sldNum" sz="quarter" idx="2"/>
          </p:nvPr>
        </p:nvSpPr>
        <p:spPr>
          <a:xfrm>
            <a:off x="11998689" y="9114112"/>
            <a:ext cx="355871" cy="371349"/>
          </a:xfrm>
          <a:prstGeom prst="rect">
            <a:avLst/>
          </a:prstGeom>
        </p:spPr>
        <p:txBody>
          <a:bodyPr lIns="65023" tIns="65023" rIns="65023" bIns="65023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6" name="Shape 17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  <a:buSzPct val="104999"/>
              <a:buChar char="▸"/>
            </a:pPr>
          </a:p>
        </p:txBody>
      </p:sp>
      <p:sp>
        <p:nvSpPr>
          <p:cNvPr id="177" name="Shape 17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cap="none" sz="6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5" name="Shape 185"/>
          <p:cNvSpPr/>
          <p:nvPr>
            <p:ph type="body" idx="1"/>
          </p:nvPr>
        </p:nvSpPr>
        <p:spPr>
          <a:xfrm>
            <a:off x="650238" y="2275838"/>
            <a:ext cx="11704324" cy="6436928"/>
          </a:xfrm>
          <a:prstGeom prst="rect">
            <a:avLst/>
          </a:prstGeom>
        </p:spPr>
        <p:txBody>
          <a:bodyPr lIns="65022" tIns="65022" rIns="65022" bIns="65022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4" indent="-449034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19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hape 186"/>
          <p:cNvSpPr/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</p:spPr>
        <p:txBody>
          <a:bodyPr lIns="65022" tIns="65022" rIns="65022" bIns="65022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SQL Bootcamp</a:t>
            </a:r>
          </a:p>
        </p:txBody>
      </p:sp>
      <p:sp>
        <p:nvSpPr>
          <p:cNvPr id="204" name="Shape 20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Noble Desktop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title"/>
          </p:nvPr>
        </p:nvSpPr>
        <p:spPr>
          <a:xfrm>
            <a:off x="2471955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asted-image.jpeg"/>
          <p:cNvPicPr>
            <a:picLocks noChangeAspect="1"/>
          </p:cNvPicPr>
          <p:nvPr>
            <p:ph type="pic" idx="13"/>
          </p:nvPr>
        </p:nvPicPr>
        <p:blipFill>
          <a:blip r:embed="rId2">
            <a:alphaModFix amt="48679"/>
            <a:extLst/>
          </a:blip>
          <a:srcRect l="18607" t="0" r="1860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4" name="Shape 234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5" name="Shape 2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-84091"/>
                    <a:satOff val="15316"/>
                    <a:lumOff val="24313"/>
                  </a:schemeClr>
                </a:solidFill>
              </a:defRPr>
            </a:lvl1pPr>
          </a:lstStyle>
          <a:p>
            <a:pPr/>
            <a:r>
              <a:t>Modifying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38" name="Shape 238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One row at a time, typically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Additive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Safer than other actions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41" name="Shape 241"/>
          <p:cNvSpPr/>
          <p:nvPr/>
        </p:nvSpPr>
        <p:spPr>
          <a:xfrm>
            <a:off x="245530" y="3571472"/>
            <a:ext cx="15228629" cy="416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INSERT INTO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products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VALUES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(1,'iPod',79,NOW(),null,'{Book}')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44" name="Shape 244"/>
          <p:cNvSpPr/>
          <p:nvPr/>
        </p:nvSpPr>
        <p:spPr>
          <a:xfrm>
            <a:off x="449580" y="3175000"/>
            <a:ext cx="15228630" cy="525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INSERT INTO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(id,title,price,created_at,tags)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VALUES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(1,'iPod',79,NOW(),'{Book}')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47" name="Shape 247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Targets rows in WHERE clause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No WHERE means entire table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VERY DANGER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0" name="Shape 250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Book'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WHERE title = 'Fiction Book';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3" name="Shape 253"/>
          <p:cNvSpPr/>
          <p:nvPr/>
        </p:nvSpPr>
        <p:spPr>
          <a:xfrm>
            <a:off x="541190" y="3323982"/>
            <a:ext cx="15228630" cy="416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Book’</a:t>
            </a:r>
            <a:r>
              <a:rPr>
                <a:solidFill>
                  <a:schemeClr val="accent3"/>
                </a:solidFill>
              </a:rPr>
              <a:t>,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price = 9.99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WHERE title = 'Fiction Book';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6" name="Shape 256"/>
          <p:cNvSpPr/>
          <p:nvPr/>
        </p:nvSpPr>
        <p:spPr>
          <a:xfrm>
            <a:off x="541190" y="4416182"/>
            <a:ext cx="1522863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Book’;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9" name="Shape 259"/>
          <p:cNvSpPr/>
          <p:nvPr/>
        </p:nvSpPr>
        <p:spPr>
          <a:xfrm>
            <a:off x="541190" y="4416182"/>
            <a:ext cx="1522863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Book’;</a:t>
            </a:r>
          </a:p>
        </p:txBody>
      </p:sp>
      <p:pic>
        <p:nvPicPr>
          <p:cNvPr id="26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443962">
            <a:off x="7795169" y="1234981"/>
            <a:ext cx="4202760" cy="4433681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Shape 261"/>
          <p:cNvSpPr/>
          <p:nvPr/>
        </p:nvSpPr>
        <p:spPr>
          <a:xfrm>
            <a:off x="1023120" y="7144520"/>
            <a:ext cx="12192001" cy="157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spcBef>
                <a:spcPts val="2800"/>
              </a:spcBef>
              <a:defRPr cap="all" sz="8000">
                <a:solidFill>
                  <a:schemeClr val="accent5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OH NO! EVERY BOOK IS CHANGED!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Subqueries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Inner query evaluated first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Substitutes in one or multiple values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Delete</a:t>
            </a:r>
          </a:p>
        </p:txBody>
      </p:sp>
      <p:sp>
        <p:nvSpPr>
          <p:cNvPr id="264" name="Shape 264"/>
          <p:cNvSpPr/>
          <p:nvPr/>
        </p:nvSpPr>
        <p:spPr>
          <a:xfrm>
            <a:off x="541190" y="4416182"/>
            <a:ext cx="1522863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DELETE FROM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WHERE title = 'New Book’;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Delete</a:t>
            </a:r>
          </a:p>
        </p:txBody>
      </p:sp>
      <p:sp>
        <p:nvSpPr>
          <p:cNvPr id="267" name="Shape 267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DELETE FROM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WHERE title = 'New Book’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>
                <a:solidFill>
                  <a:schemeClr val="accent3"/>
                </a:solidFill>
              </a:rPr>
              <a:t>RETURNING *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70" name="Shape 270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Apply changes as a bundle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Preview changes before they are committed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73" name="Shape 273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COMMIT;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76" name="Shape 276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ROLLBACK;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79" name="Shape 279"/>
          <p:cNvSpPr/>
          <p:nvPr/>
        </p:nvSpPr>
        <p:spPr>
          <a:xfrm>
            <a:off x="541190" y="4267199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—-ROLLBACK;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title"/>
          </p:nvPr>
        </p:nvSpPr>
        <p:spPr>
          <a:xfrm>
            <a:off x="2471955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186445883_1467x1619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466" t="129" r="26616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84" name="Shape 2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10200"/>
            </a:lvl1pPr>
          </a:lstStyle>
          <a:p>
            <a:pPr/>
            <a:r>
              <a:t>Exports and backups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type="title"/>
          </p:nvPr>
        </p:nvSpPr>
        <p:spPr>
          <a:xfrm>
            <a:off x="5104203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CSV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89" name="Shape 28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90" name="Shape 29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9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723900"/>
            <a:ext cx="13004800" cy="1120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Single Value subquery</a:t>
            </a:r>
          </a:p>
        </p:txBody>
      </p:sp>
      <p:sp>
        <p:nvSpPr>
          <p:cNvPr id="210" name="Shape 210"/>
          <p:cNvSpPr/>
          <p:nvPr/>
        </p:nvSpPr>
        <p:spPr>
          <a:xfrm>
            <a:off x="604849" y="3716370"/>
            <a:ext cx="12445512" cy="370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select * from purchase_items where price </a:t>
            </a:r>
            <a:r>
              <a:rPr>
                <a:solidFill>
                  <a:schemeClr val="accent3"/>
                </a:solidFill>
              </a:rPr>
              <a:t>=</a:t>
            </a:r>
            <a:r>
              <a:t> </a:t>
            </a:r>
          </a:p>
          <a:p>
            <a:pPr>
              <a:defRPr sz="54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(select max(price) from products)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94" name="Shape 2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95" name="Shape 29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9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8100" y="0"/>
            <a:ext cx="130810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99" name="Shape 2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00" name="Shape 30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0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11150"/>
            <a:ext cx="13004800" cy="1037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04" name="Shape 3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05" name="Shape 3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0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055"/>
            <a:ext cx="13004801" cy="10579101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Shape 307"/>
          <p:cNvSpPr/>
          <p:nvPr/>
        </p:nvSpPr>
        <p:spPr>
          <a:xfrm rot="13500000">
            <a:off x="2398216" y="2881571"/>
            <a:ext cx="3302395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type="title"/>
          </p:nvPr>
        </p:nvSpPr>
        <p:spPr>
          <a:xfrm>
            <a:off x="3165726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Backups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12" name="Shape 3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13" name="Shape 31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14" name="Screen Shot 2019-06-19 at 6.14.4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58800"/>
            <a:ext cx="13004800" cy="1087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17" name="Shape 3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18" name="Shape 31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19" name="Screen Shot 2019-06-19 at 6.14.5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96900"/>
            <a:ext cx="13004800" cy="10947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22" name="Shape 3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23" name="Shape 32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2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5250"/>
            <a:ext cx="13004801" cy="11785600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Shape 325"/>
          <p:cNvSpPr/>
          <p:nvPr/>
        </p:nvSpPr>
        <p:spPr>
          <a:xfrm rot="18900000">
            <a:off x="9580784" y="4289518"/>
            <a:ext cx="3302394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28" name="Shape 3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29" name="Shape 3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3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08050"/>
            <a:ext cx="13004800" cy="11569700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Shape 331"/>
          <p:cNvSpPr/>
          <p:nvPr/>
        </p:nvSpPr>
        <p:spPr>
          <a:xfrm rot="13500000">
            <a:off x="1745256" y="2412256"/>
            <a:ext cx="3302394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Primary key</a:t>
            </a:r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406400" y="3002210"/>
            <a:ext cx="12192000" cy="1332501"/>
          </a:xfrm>
          <a:prstGeom prst="rect">
            <a:avLst/>
          </a:prstGeom>
        </p:spPr>
        <p:txBody>
          <a:bodyPr/>
          <a:lstStyle>
            <a:lvl1pPr marL="705970" indent="-705970">
              <a:buClrTx/>
              <a:buSzPct val="40000"/>
              <a:buFontTx/>
              <a:buBlip>
                <a:blip r:embed="rId2"/>
              </a:buBlip>
              <a:defRPr sz="6400"/>
            </a:lvl1pPr>
          </a:lstStyle>
          <a:p>
            <a:pPr/>
            <a:r>
              <a:t>Column that is unique per row</a:t>
            </a:r>
          </a:p>
        </p:txBody>
      </p:sp>
      <p:pic>
        <p:nvPicPr>
          <p:cNvPr id="21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2882" y="5741633"/>
            <a:ext cx="6105651" cy="343353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Shape 215"/>
          <p:cNvSpPr/>
          <p:nvPr/>
        </p:nvSpPr>
        <p:spPr>
          <a:xfrm>
            <a:off x="380542" y="4432247"/>
            <a:ext cx="6851949" cy="452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705970" indent="-705970">
              <a:spcBef>
                <a:spcPts val="2800"/>
              </a:spcBef>
              <a:buSzPct val="40000"/>
              <a:buBlip>
                <a:blip r:embed="rId2"/>
              </a:buBlip>
              <a:defRPr sz="6400"/>
            </a:lvl1pPr>
          </a:lstStyle>
          <a:p>
            <a:pPr/>
            <a:r>
              <a:t>Never changes, like a Social Security Number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Foreign key</a:t>
            </a:r>
          </a:p>
        </p:txBody>
      </p:sp>
      <p:sp>
        <p:nvSpPr>
          <p:cNvPr id="218" name="Shape 218"/>
          <p:cNvSpPr/>
          <p:nvPr>
            <p:ph type="body" idx="1"/>
          </p:nvPr>
        </p:nvSpPr>
        <p:spPr>
          <a:xfrm>
            <a:off x="406400" y="3953767"/>
            <a:ext cx="12192000" cy="5476380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Reference to primary key in different table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Like a “link” to that row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inner Join</a:t>
            </a:r>
          </a:p>
        </p:txBody>
      </p:sp>
      <p:sp>
        <p:nvSpPr>
          <p:cNvPr id="221" name="Shape 221"/>
          <p:cNvSpPr/>
          <p:nvPr>
            <p:ph type="body" idx="1"/>
          </p:nvPr>
        </p:nvSpPr>
        <p:spPr>
          <a:xfrm>
            <a:off x="406400" y="3953767"/>
            <a:ext cx="12192000" cy="5476380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If any primary/foreign key is missing, row is ignored 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Results may be smaller than either table being joined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3408" t="3408" r="3408" b="3408"/>
          <a:stretch>
            <a:fillRect/>
          </a:stretch>
        </p:blipFill>
        <p:spPr>
          <a:xfrm>
            <a:off x="787399" y="832886"/>
            <a:ext cx="11430001" cy="889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Inner Join</a:t>
            </a:r>
          </a:p>
        </p:txBody>
      </p:sp>
      <p:sp>
        <p:nvSpPr>
          <p:cNvPr id="226" name="Shape 226"/>
          <p:cNvSpPr/>
          <p:nvPr/>
        </p:nvSpPr>
        <p:spPr>
          <a:xfrm>
            <a:off x="462014" y="3698631"/>
            <a:ext cx="12352095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SELECT name, email FROM purchases INNER JOIN users on purchases.user_id = users.id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Conditional</a:t>
            </a:r>
          </a:p>
        </p:txBody>
      </p:sp>
      <p:sp>
        <p:nvSpPr>
          <p:cNvPr id="229" name="Shape 229"/>
          <p:cNvSpPr/>
          <p:nvPr/>
        </p:nvSpPr>
        <p:spPr>
          <a:xfrm>
            <a:off x="462014" y="2921000"/>
            <a:ext cx="11615202" cy="576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select title, 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case when (price &lt; 100) 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then 'cheap'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else 'expensive'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end from products;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